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6"/>
  </p:notesMasterIdLst>
  <p:sldIdLst>
    <p:sldId id="2147470059" r:id="rId6"/>
    <p:sldId id="2147470060" r:id="rId7"/>
    <p:sldId id="2147470061" r:id="rId8"/>
    <p:sldId id="2147470065" r:id="rId9"/>
    <p:sldId id="2147470057" r:id="rId10"/>
    <p:sldId id="2147470067" r:id="rId11"/>
    <p:sldId id="2147470069" r:id="rId12"/>
    <p:sldId id="2147470066" r:id="rId13"/>
    <p:sldId id="2147470070" r:id="rId14"/>
    <p:sldId id="2147470071" r:id="rId15"/>
    <p:sldId id="2147470072" r:id="rId16"/>
    <p:sldId id="2147470073" r:id="rId17"/>
    <p:sldId id="2147470074" r:id="rId18"/>
    <p:sldId id="2147470075" r:id="rId19"/>
    <p:sldId id="2147470076" r:id="rId20"/>
    <p:sldId id="2147470077" r:id="rId21"/>
    <p:sldId id="2147470068" r:id="rId22"/>
    <p:sldId id="273" r:id="rId23"/>
    <p:sldId id="2147470062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7C6BBE1-86F2-4A6C-B257-98346F99A545}">
          <p14:sldIdLst>
            <p14:sldId id="2147470059"/>
            <p14:sldId id="2147470060"/>
          </p14:sldIdLst>
        </p14:section>
        <p14:section name="Speaker and Session Intro" id="{BB1BEBD0-96FD-4336-A2FB-B60D26CD79DA}">
          <p14:sldIdLst>
            <p14:sldId id="2147470061"/>
            <p14:sldId id="2147470065"/>
          </p14:sldIdLst>
        </p14:section>
        <p14:section name="Content" id="{7A6D3908-8DD4-4478-A7BB-A8F7A2F23FAC}">
          <p14:sldIdLst>
            <p14:sldId id="2147470057"/>
            <p14:sldId id="2147470067"/>
            <p14:sldId id="2147470069"/>
            <p14:sldId id="2147470066"/>
            <p14:sldId id="2147470070"/>
            <p14:sldId id="2147470071"/>
            <p14:sldId id="2147470072"/>
            <p14:sldId id="2147470073"/>
            <p14:sldId id="2147470074"/>
            <p14:sldId id="2147470075"/>
            <p14:sldId id="2147470076"/>
            <p14:sldId id="2147470077"/>
            <p14:sldId id="2147470068"/>
          </p14:sldIdLst>
        </p14:section>
        <p14:section name="QandA" id="{BB1581B3-E4AF-4157-B5AA-4E6A78A48774}">
          <p14:sldIdLst>
            <p14:sldId id="273"/>
          </p14:sldIdLst>
        </p14:section>
        <p14:section name="Outro" id="{873C1F66-1308-427C-95AF-DE10C62F898F}">
          <p14:sldIdLst>
            <p14:sldId id="2147470062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790E5C-99D0-BC29-232E-BD132DD6C6A3}" name="Frederik Bisback" initials="FB" userId="Frederik Bisback" providerId="None"/>
  <p188:author id="{53DBFADB-9637-2871-CF9F-5DDD2A7A29AE}" name="Clifton Lenne" initials="CL" userId="S::clifton.lenne@msftcommunity.com::3ee022a3-0fdf-42a2-89b2-ea05116afce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3D6"/>
    <a:srgbClr val="E3EBF2"/>
    <a:srgbClr val="FFFF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68324-5463-9649-84B6-C251DFB08C45}" v="468" dt="2023-02-24T23:43:20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463" autoAdjust="0"/>
  </p:normalViewPr>
  <p:slideViewPr>
    <p:cSldViewPr snapToGrid="0">
      <p:cViewPr varScale="1">
        <p:scale>
          <a:sx n="104" d="100"/>
          <a:sy n="104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6A19F-0E65-4D0C-A4ED-B0C0F82C9E00}" type="datetimeFigureOut">
              <a:rPr lang="en-BE" smtClean="0"/>
              <a:t>24/02/2023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4182C-8F3C-4F80-9AB7-FFDAD852FD2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537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1575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1706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0550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2319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B4182C-8F3C-4F80-9AB7-FFDAD852FD23}" type="slidenum">
              <a:rPr kumimoji="0" lang="en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43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052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745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0378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927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320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618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4182C-8F3C-4F80-9AB7-FFDAD852FD2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38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9227-2D3C-4B64-A106-0796D99AE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ADC42-98B0-4B0A-9C26-8379D5BB4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74D3F-C34E-4897-BEE8-B97E0753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8CD62-7C91-4E06-B715-908278E8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3C697-6D43-4836-8DBB-D0F21BA9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88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C24D-F7CA-48C1-9DD7-B5AF7293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2188-1843-47A5-99A3-69C1A7620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407CA-EC62-41E6-B741-D81144B5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A6E59-8D9D-4AB3-BF22-8DC85B48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1C17-4F96-433F-A965-51647766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5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036AF9-2F13-40F8-94E2-154816A32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8F42B-FCCC-4EAD-8F52-E2EC50DCC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B75DF-3B2D-4ED3-9748-3949B787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28D56-6400-4483-92B8-0CB7B82D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AC67-CF71-4695-80FE-53ADDA81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3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9227-2D3C-4B64-A106-0796D99AE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ADC42-98B0-4B0A-9C26-8379D5BB4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74D3F-C34E-4897-BEE8-B97E0753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8CD62-7C91-4E06-B715-908278E8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3C697-6D43-4836-8DBB-D0F21BA9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13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23341-0960-4099-A6F4-26DD0E7D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DDC3-1389-4EFA-ADF4-04F47F32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C908C-A138-4A96-B1E8-BC9F2436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ED3F-03EB-45F8-9EC6-2D046F3E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532F3-ABEA-451D-B18D-58B9F9BC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30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BE84-65C6-4D84-B5B3-F3733A8C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3B776-2C4D-4169-A2C4-55AC25CC0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C73-72EA-4498-B51E-47A4C64F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F973-5148-4E12-A299-B434AA20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ACE95-4AA7-4E49-B805-932AFA56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759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5316-746D-4EFD-9106-ECC512CB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2F784-1DFA-4D81-BC40-01445A7D0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54E21-402A-4B5F-8B7C-3F648130F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BF80C-B804-4122-A3E6-B1C3E692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F7942-7C94-4ED5-841A-13416845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DD232-DCC4-4BA1-A695-00A05CAF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398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AB6D-E9B1-4571-9A76-D7C9EF22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908CA-0216-408B-BFC4-5CBAAC8FD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0ADC8-2058-433C-B823-DD02C6765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4399D-A3A5-4629-921A-A4E686B67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B9EFE-CDF0-47D4-A622-DBBF9793A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AAF2F4-8906-43A7-A857-AE71B3FC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71F5CE-E188-43EC-9D7F-76E83BB8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A9C24-805C-4B92-8170-B5720F8F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967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CBF2-E30F-4B1E-95FE-EFE70685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2B264-FF5C-4FB7-8B24-CA4818F6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2B654-C0DE-4675-8202-9022A765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478DB-C713-438F-93CF-35565F30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014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A495C-3C9D-43C1-8671-DD0F276D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BAEDF-07C5-4E01-BC9F-D3B0097F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087C-F77E-4D65-8A32-C70A22D5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415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896-4371-4022-839D-EEF2A5C0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9EF2-82D7-4522-8286-08C436CA2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A2F46-D1F9-4578-A20B-47B46C540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1D9AF-ADE1-46BE-9AA0-B6DE79C8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978B8-1A5D-4CAE-A36C-93D8840A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F8F00-9346-4720-8CC8-5411B5AC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31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23341-0960-4099-A6F4-26DD0E7D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DDC3-1389-4EFA-ADF4-04F47F32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C908C-A138-4A96-B1E8-BC9F2436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ED3F-03EB-45F8-9EC6-2D046F3E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532F3-ABEA-451D-B18D-58B9F9BC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11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120D-A134-4A54-A4CE-A8E889FE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8F4B8-8C8A-4762-ABD1-5495D55AB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BF996-ADFE-46A5-81B2-6E45D2177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B24BF-E99B-415B-B948-A85C3862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C6E69-3B12-44C9-84FF-9C808AB8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7C8F8-6737-4910-8C91-7D53293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991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C24D-F7CA-48C1-9DD7-B5AF7293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B2188-1843-47A5-99A3-69C1A7620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407CA-EC62-41E6-B741-D81144B5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A6E59-8D9D-4AB3-BF22-8DC85B48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1C17-4F96-433F-A965-51647766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744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036AF9-2F13-40F8-94E2-154816A32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8F42B-FCCC-4EAD-8F52-E2EC50DCC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B75DF-3B2D-4ED3-9748-3949B787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28D56-6400-4483-92B8-0CB7B82D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AC67-CF71-4695-80FE-53ADDA81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48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BE84-65C6-4D84-B5B3-F3733A8C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3B776-2C4D-4169-A2C4-55AC25CC0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53C73-72EA-4498-B51E-47A4C64F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F973-5148-4E12-A299-B434AA20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ACE95-4AA7-4E49-B805-932AFA56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39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5316-746D-4EFD-9106-ECC512CB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2F784-1DFA-4D81-BC40-01445A7D0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54E21-402A-4B5F-8B7C-3F648130F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BF80C-B804-4122-A3E6-B1C3E692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F7942-7C94-4ED5-841A-13416845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DD232-DCC4-4BA1-A695-00A05CAF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40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AB6D-E9B1-4571-9A76-D7C9EF22E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908CA-0216-408B-BFC4-5CBAAC8FD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0ADC8-2058-433C-B823-DD02C6765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4399D-A3A5-4629-921A-A4E686B67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B9EFE-CDF0-47D4-A622-DBBF9793A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AAF2F4-8906-43A7-A857-AE71B3FC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71F5CE-E188-43EC-9D7F-76E83BB8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A9C24-805C-4B92-8170-B5720F8F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66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CBF2-E30F-4B1E-95FE-EFE70685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2B264-FF5C-4FB7-8B24-CA4818F6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2B654-C0DE-4675-8202-9022A765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478DB-C713-438F-93CF-35565F30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40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A495C-3C9D-43C1-8671-DD0F276D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BAEDF-07C5-4E01-BC9F-D3B0097F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087C-F77E-4D65-8A32-C70A22D5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99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896-4371-4022-839D-EEF2A5C0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E9EF2-82D7-4522-8286-08C436CA2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A2F46-D1F9-4578-A20B-47B46C540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1D9AF-ADE1-46BE-9AA0-B6DE79C8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978B8-1A5D-4CAE-A36C-93D8840A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F8F00-9346-4720-8CC8-5411B5AC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7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120D-A134-4A54-A4CE-A8E889FE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8F4B8-8C8A-4762-ABD1-5495D55AB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BF996-ADFE-46A5-81B2-6E45D2177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B24BF-E99B-415B-B948-A85C3862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C6E69-3B12-44C9-84FF-9C808AB8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7C8F8-6737-4910-8C91-7D53293A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98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22D46-4EC0-4F2C-9859-46A8ADF2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49D9-8E18-477F-92CC-C0A8D2795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FCFE-7097-4CFF-91D4-24AF2FEA0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37E5F-C25D-4C7E-8963-F039D8D2C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9BD7D-99CB-48C7-BEB5-D0FBC019D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46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22D46-4EC0-4F2C-9859-46A8ADF2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D49D9-8E18-477F-92CC-C0A8D2795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FCFE-7097-4CFF-91D4-24AF2FEA0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E67D5-4B0E-449C-8517-73FBB66ADB14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37E5F-C25D-4C7E-8963-F039D8D2C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9BD7D-99CB-48C7-BEB5-D0FBC019D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44B1-E696-416E-9C45-6F6AC5DE97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8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everling/how-to-write-an-openapi-description-for-your-api-314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loudrun.co.uk/office365/azure-ad-direct-to-group-license-assignment-migration-scripts/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mimages.org/browse/detail.cfm?imgnum=1599192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run.co.uk/office365/azure-ad-direct-to-group-license-assignment-migration-scripts/" TargetMode="External"/><Relationship Id="rId13" Type="http://schemas.openxmlformats.org/officeDocument/2006/relationships/hyperlink" Target="https://techairgroup.com/home/microsoft-power-apps-logo/" TargetMode="External"/><Relationship Id="rId18" Type="http://schemas.microsoft.com/office/2007/relationships/hdphoto" Target="../media/hdphoto4.wdp"/><Relationship Id="rId3" Type="http://schemas.openxmlformats.org/officeDocument/2006/relationships/image" Target="../media/image25.png"/><Relationship Id="rId21" Type="http://schemas.openxmlformats.org/officeDocument/2006/relationships/hyperlink" Target="https://learn.microsoft.com/en-us/power-query/install-sdk" TargetMode="External"/><Relationship Id="rId7" Type="http://schemas.openxmlformats.org/officeDocument/2006/relationships/image" Target="../media/image28.png"/><Relationship Id="rId12" Type="http://schemas.microsoft.com/office/2007/relationships/hdphoto" Target="../media/hdphoto3.wdp"/><Relationship Id="rId17" Type="http://schemas.openxmlformats.org/officeDocument/2006/relationships/image" Target="../media/image22.pn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brandeps.com/logo/M/Microsoft-Power-BI-01" TargetMode="External"/><Relationship Id="rId20" Type="http://schemas.openxmlformats.org/officeDocument/2006/relationships/hyperlink" Target="https://learn.microsoft.com/en-us/connectors/custom-connector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.to/everling/how-to-write-an-openapi-description-for-your-api-314a" TargetMode="External"/><Relationship Id="rId11" Type="http://schemas.openxmlformats.org/officeDocument/2006/relationships/image" Target="../media/image18.png"/><Relationship Id="rId24" Type="http://schemas.openxmlformats.org/officeDocument/2006/relationships/image" Target="../media/image29.png"/><Relationship Id="rId5" Type="http://schemas.openxmlformats.org/officeDocument/2006/relationships/image" Target="../media/image27.png"/><Relationship Id="rId15" Type="http://schemas.openxmlformats.org/officeDocument/2006/relationships/image" Target="../media/image21.svg"/><Relationship Id="rId23" Type="http://schemas.openxmlformats.org/officeDocument/2006/relationships/hyperlink" Target="https://pixabay.com/en/fresh-vegetables-market-food-2462362/" TargetMode="External"/><Relationship Id="rId10" Type="http://schemas.openxmlformats.org/officeDocument/2006/relationships/hyperlink" Target="https://senturus.com/why-senturus/partners/power-automate-logo/" TargetMode="External"/><Relationship Id="rId19" Type="http://schemas.openxmlformats.org/officeDocument/2006/relationships/hyperlink" Target="https://techairgroup.com/home/microsoft-power-virtual-agents-logo/" TargetMode="External"/><Relationship Id="rId4" Type="http://schemas.openxmlformats.org/officeDocument/2006/relationships/image" Target="../media/image26.svg"/><Relationship Id="rId9" Type="http://schemas.openxmlformats.org/officeDocument/2006/relationships/image" Target="../media/image19.png"/><Relationship Id="rId14" Type="http://schemas.openxmlformats.org/officeDocument/2006/relationships/image" Target="../media/image20.png"/><Relationship Id="rId2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enturus.com/why-senturus/partners/power-automate-logo/" TargetMode="External"/><Relationship Id="rId13" Type="http://schemas.openxmlformats.org/officeDocument/2006/relationships/image" Target="../media/image21.svg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11" Type="http://schemas.openxmlformats.org/officeDocument/2006/relationships/hyperlink" Target="https://techairgroup.com/home/microsoft-power-apps-logo/" TargetMode="External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openxmlformats.org/officeDocument/2006/relationships/hyperlink" Target="https://www.noobeebee.com/content/743/44248780-child-little-girl-eats-vegetable-salad-using-fork/" TargetMode="External"/><Relationship Id="rId9" Type="http://schemas.openxmlformats.org/officeDocument/2006/relationships/image" Target="../media/image18.png"/><Relationship Id="rId14" Type="http://schemas.openxmlformats.org/officeDocument/2006/relationships/hyperlink" Target="https://brandeps.com/logo/M/Microsoft-Power-BI-0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fresh-vegetables-market-food-2462362/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mimages.org/browse/detail.cfm?imgnum=1599192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www.noobeebee.com/content/743/44248780-child-little-girl-eats-vegetable-salad-using-fork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JeanCloud365/Global-Power-Platform-Bootcamp-2023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fresh-vegetables-market-food-2462362/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mimages.org/browse/detail.cfm?imgnum=1599192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www.noobeebee.com/content/743/44248780-child-little-girl-eats-vegetable-salad-using-for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osophicaldisquisitions.blogspot.com/2016/06/the-nature-of-remorse-in-criminal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hyperlink" Target="https://www.idc.com/getdoc.jsp?containerId=US48223621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techairgroup.com/home/microsoft-power-virtual-agents-logo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senturus.com/why-senturus/partners/power-automate-logo/" TargetMode="External"/><Relationship Id="rId12" Type="http://schemas.microsoft.com/office/2007/relationships/hdphoto" Target="../media/hdphoto2.wdp"/><Relationship Id="rId17" Type="http://schemas.openxmlformats.org/officeDocument/2006/relationships/hyperlink" Target="https://logos-marques.com/microsoft-azure-logo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hyperlink" Target="https://techairgroup.com/home/microsoft-power-apps-logo/" TargetMode="External"/><Relationship Id="rId15" Type="http://schemas.openxmlformats.org/officeDocument/2006/relationships/hyperlink" Target="https://dmarcian.nl/adding-dmarc-to-office-365/" TargetMode="External"/><Relationship Id="rId10" Type="http://schemas.openxmlformats.org/officeDocument/2006/relationships/hyperlink" Target="https://brandeps.com/logo/M/Microsoft-Power-BI-01" TargetMode="External"/><Relationship Id="rId4" Type="http://schemas.microsoft.com/office/2007/relationships/hdphoto" Target="../media/hdphoto1.wdp"/><Relationship Id="rId9" Type="http://schemas.openxmlformats.org/officeDocument/2006/relationships/image" Target="../media/image21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65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3166-B563-E938-CE6D-BDEC2C82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Grow Open Applications</a:t>
            </a:r>
          </a:p>
        </p:txBody>
      </p:sp>
      <p:pic>
        <p:nvPicPr>
          <p:cNvPr id="4" name="Picture 3" descr="Farmers working">
            <a:extLst>
              <a:ext uri="{FF2B5EF4-FFF2-40B4-BE49-F238E27FC236}">
                <a16:creationId xmlns:a16="http://schemas.microsoft.com/office/drawing/2014/main" id="{184561AE-ABF2-3985-A933-138CFF4FE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10" y="365125"/>
            <a:ext cx="3412009" cy="2274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3FC2346-D5EA-D543-1E86-367520896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69685"/>
              </p:ext>
            </p:extLst>
          </p:nvPr>
        </p:nvGraphicFramePr>
        <p:xfrm>
          <a:off x="734540" y="3791005"/>
          <a:ext cx="4405871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5871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Graphical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Business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323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B8993DA-82A4-0AF2-938B-17217E4D494F}"/>
              </a:ext>
            </a:extLst>
          </p:cNvPr>
          <p:cNvSpPr txBox="1"/>
          <p:nvPr/>
        </p:nvSpPr>
        <p:spPr>
          <a:xfrm>
            <a:off x="734540" y="3244334"/>
            <a:ext cx="285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Monolith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D53E5774-0854-4415-3D33-9737DE253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869985"/>
              </p:ext>
            </p:extLst>
          </p:nvPr>
        </p:nvGraphicFramePr>
        <p:xfrm>
          <a:off x="7176530" y="3791005"/>
          <a:ext cx="440587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5871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Graphical Interface(s)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0310823-B6C0-2FB9-E1DF-3D3890B42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99035"/>
              </p:ext>
            </p:extLst>
          </p:nvPr>
        </p:nvGraphicFramePr>
        <p:xfrm>
          <a:off x="7176531" y="4347265"/>
          <a:ext cx="307957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9578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(Web) API 1 ..n (documented)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57CC14C-E244-A4A5-93E6-A2085E50A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531972"/>
              </p:ext>
            </p:extLst>
          </p:nvPr>
        </p:nvGraphicFramePr>
        <p:xfrm>
          <a:off x="7176530" y="4903525"/>
          <a:ext cx="440587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5871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Business Logic 1..n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F9D6211-7E3E-66AA-5A9D-68512E3F7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3239"/>
              </p:ext>
            </p:extLst>
          </p:nvPr>
        </p:nvGraphicFramePr>
        <p:xfrm>
          <a:off x="7176530" y="5459785"/>
          <a:ext cx="440587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5871">
                  <a:extLst>
                    <a:ext uri="{9D8B030D-6E8A-4147-A177-3AD203B41FA5}">
                      <a16:colId xmlns:a16="http://schemas.microsoft.com/office/drawing/2014/main" val="1307730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Datastore 1..n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51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4038139-45D1-DC65-16D5-4B234AB6F50E}"/>
              </a:ext>
            </a:extLst>
          </p:cNvPr>
          <p:cNvSpPr txBox="1"/>
          <p:nvPr/>
        </p:nvSpPr>
        <p:spPr>
          <a:xfrm>
            <a:off x="7175845" y="3244334"/>
            <a:ext cx="285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“Micro”services 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78204-0326-F433-748E-D53EF3D3A9F7}"/>
              </a:ext>
            </a:extLst>
          </p:cNvPr>
          <p:cNvSpPr txBox="1"/>
          <p:nvPr/>
        </p:nvSpPr>
        <p:spPr>
          <a:xfrm>
            <a:off x="6159156" y="6016045"/>
            <a:ext cx="594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* </a:t>
            </a:r>
            <a:r>
              <a:rPr lang="en-GB" dirty="0"/>
              <a:t>I</a:t>
            </a:r>
            <a:r>
              <a:rPr lang="en-BE" dirty="0"/>
              <a:t>njecting API’s between graphical interfaces and business logic is key to enable cros-app integration!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589B8B7-3A19-AE26-6961-36F26DBC480B}"/>
              </a:ext>
            </a:extLst>
          </p:cNvPr>
          <p:cNvSpPr/>
          <p:nvPr/>
        </p:nvSpPr>
        <p:spPr>
          <a:xfrm>
            <a:off x="5313405" y="3791005"/>
            <a:ext cx="1767017" cy="148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BE" dirty="0"/>
              <a:t>Refactor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BE" dirty="0"/>
              <a:t>Rewrite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BE" dirty="0"/>
              <a:t>Proxy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0CC70-3284-D7EE-6B75-1A58E04787C4}"/>
              </a:ext>
            </a:extLst>
          </p:cNvPr>
          <p:cNvSpPr txBox="1"/>
          <p:nvPr/>
        </p:nvSpPr>
        <p:spPr>
          <a:xfrm>
            <a:off x="5140411" y="4905033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/>
              <a:t>Brownfield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A9AA43B0-5B4C-58BA-92BE-0609A468972F}"/>
              </a:ext>
            </a:extLst>
          </p:cNvPr>
          <p:cNvSpPr/>
          <p:nvPr/>
        </p:nvSpPr>
        <p:spPr>
          <a:xfrm>
            <a:off x="9591591" y="2730474"/>
            <a:ext cx="1566560" cy="961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Write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04F66-12C5-BA4F-CC3E-8D26B49EBAB9}"/>
              </a:ext>
            </a:extLst>
          </p:cNvPr>
          <p:cNvSpPr txBox="1"/>
          <p:nvPr/>
        </p:nvSpPr>
        <p:spPr>
          <a:xfrm>
            <a:off x="8726618" y="2667587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i="1" dirty="0"/>
              <a:t>Greenfield</a:t>
            </a:r>
          </a:p>
        </p:txBody>
      </p:sp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AFE92CBE-809D-5908-7690-6E4130C7F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1601" y="6223293"/>
            <a:ext cx="521731" cy="521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EC5377-375B-EEA1-1466-61815E2FDCC2}"/>
              </a:ext>
            </a:extLst>
          </p:cNvPr>
          <p:cNvSpPr txBox="1"/>
          <p:nvPr/>
        </p:nvSpPr>
        <p:spPr>
          <a:xfrm>
            <a:off x="269789" y="6308209"/>
            <a:ext cx="134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623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637D-BAA5-CDCC-0664-29667BFC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Introducing: Yet Another Todo App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7026C28F-0C2B-15C1-3E49-CE030B753A48}"/>
              </a:ext>
            </a:extLst>
          </p:cNvPr>
          <p:cNvSpPr/>
          <p:nvPr/>
        </p:nvSpPr>
        <p:spPr>
          <a:xfrm>
            <a:off x="1260390" y="3188043"/>
            <a:ext cx="1754659" cy="1705233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Users</a:t>
            </a:r>
          </a:p>
          <a:p>
            <a:pPr algn="ctr"/>
            <a:r>
              <a:rPr lang="en-BE" dirty="0"/>
              <a:t>Tasks</a:t>
            </a:r>
          </a:p>
          <a:p>
            <a:pPr algn="ctr"/>
            <a:r>
              <a:rPr lang="en-BE" dirty="0"/>
              <a:t>Webhooks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BED77B-7DE9-559B-E54D-77D05536B2A0}"/>
              </a:ext>
            </a:extLst>
          </p:cNvPr>
          <p:cNvSpPr/>
          <p:nvPr/>
        </p:nvSpPr>
        <p:spPr>
          <a:xfrm>
            <a:off x="5103340" y="1265473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Create Task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38EAE3-0C06-0C94-CC4E-146B56BB4327}"/>
              </a:ext>
            </a:extLst>
          </p:cNvPr>
          <p:cNvSpPr/>
          <p:nvPr/>
        </p:nvSpPr>
        <p:spPr>
          <a:xfrm>
            <a:off x="5103340" y="2253515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Complete Task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D22FC-CF9E-D6FF-391E-E69638A7A378}"/>
              </a:ext>
            </a:extLst>
          </p:cNvPr>
          <p:cNvSpPr/>
          <p:nvPr/>
        </p:nvSpPr>
        <p:spPr>
          <a:xfrm>
            <a:off x="5103337" y="3123120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Get</a:t>
            </a:r>
          </a:p>
          <a:p>
            <a:pPr algn="ctr"/>
            <a:r>
              <a:rPr lang="en-BE" sz="1400" dirty="0"/>
              <a:t>Tasks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950F4-FE8C-E095-B575-2306C82B26F4}"/>
              </a:ext>
            </a:extLst>
          </p:cNvPr>
          <p:cNvSpPr/>
          <p:nvPr/>
        </p:nvSpPr>
        <p:spPr>
          <a:xfrm>
            <a:off x="5103337" y="4111162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Create Webhook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813DA2-42BF-230A-BB61-FE85B548BA9C}"/>
              </a:ext>
            </a:extLst>
          </p:cNvPr>
          <p:cNvSpPr/>
          <p:nvPr/>
        </p:nvSpPr>
        <p:spPr>
          <a:xfrm>
            <a:off x="5103336" y="5005581"/>
            <a:ext cx="1260389" cy="1173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Delete</a:t>
            </a:r>
          </a:p>
          <a:p>
            <a:pPr algn="ctr"/>
            <a:r>
              <a:rPr lang="en-BE" sz="1400" dirty="0"/>
              <a:t>Webhook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75631-3D5B-A69C-07B6-ACD76A6E32A4}"/>
              </a:ext>
            </a:extLst>
          </p:cNvPr>
          <p:cNvSpPr txBox="1"/>
          <p:nvPr/>
        </p:nvSpPr>
        <p:spPr>
          <a:xfrm>
            <a:off x="1408670" y="6308209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Data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2A4EF-BDAB-533B-1C8E-5969B5504392}"/>
              </a:ext>
            </a:extLst>
          </p:cNvPr>
          <p:cNvSpPr txBox="1"/>
          <p:nvPr/>
        </p:nvSpPr>
        <p:spPr>
          <a:xfrm>
            <a:off x="5449325" y="6308209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API</a:t>
            </a:r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16C2ADA-8105-756A-4FDA-EA97C3CB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94336" y="2570771"/>
            <a:ext cx="2315355" cy="1817429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B232C7EA-CF3D-30FA-9DB1-8BE3E3C6D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67780" y="3188043"/>
            <a:ext cx="1927659" cy="5828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E7AD0E-FB3A-245D-2F0F-F604B34B2CEB}"/>
              </a:ext>
            </a:extLst>
          </p:cNvPr>
          <p:cNvSpPr txBox="1"/>
          <p:nvPr/>
        </p:nvSpPr>
        <p:spPr>
          <a:xfrm>
            <a:off x="7627204" y="6308209"/>
            <a:ext cx="196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Documentation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A995-092E-6618-CEC4-AB1E2DAF6E6E}"/>
              </a:ext>
            </a:extLst>
          </p:cNvPr>
          <p:cNvSpPr txBox="1"/>
          <p:nvPr/>
        </p:nvSpPr>
        <p:spPr>
          <a:xfrm>
            <a:off x="10159315" y="6169709"/>
            <a:ext cx="347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Authentication /</a:t>
            </a:r>
          </a:p>
          <a:p>
            <a:r>
              <a:rPr lang="en-BE" dirty="0"/>
              <a:t>Authorization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B6E4CBC9-8307-D51A-6E19-77193952A33D}"/>
              </a:ext>
            </a:extLst>
          </p:cNvPr>
          <p:cNvSpPr/>
          <p:nvPr/>
        </p:nvSpPr>
        <p:spPr>
          <a:xfrm>
            <a:off x="6046569" y="1715443"/>
            <a:ext cx="1157677" cy="33582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BDC4CFF7-CA1C-3E4A-6DC8-8CB80C50D0DB}"/>
              </a:ext>
            </a:extLst>
          </p:cNvPr>
          <p:cNvSpPr/>
          <p:nvPr/>
        </p:nvSpPr>
        <p:spPr>
          <a:xfrm>
            <a:off x="6096000" y="2706257"/>
            <a:ext cx="1157677" cy="33582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E6D7EFD4-40DC-62DD-4F64-EDB352349A2B}"/>
              </a:ext>
            </a:extLst>
          </p:cNvPr>
          <p:cNvSpPr/>
          <p:nvPr/>
        </p:nvSpPr>
        <p:spPr>
          <a:xfrm>
            <a:off x="6096000" y="3479486"/>
            <a:ext cx="1157677" cy="39231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45D60C3F-D64C-A38F-A3DC-C1216639EF94}"/>
              </a:ext>
            </a:extLst>
          </p:cNvPr>
          <p:cNvSpPr/>
          <p:nvPr/>
        </p:nvSpPr>
        <p:spPr>
          <a:xfrm>
            <a:off x="6110546" y="4573785"/>
            <a:ext cx="1157677" cy="39231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0AE7051A-869A-CB21-8F85-4E948C15ED86}"/>
              </a:ext>
            </a:extLst>
          </p:cNvPr>
          <p:cNvSpPr/>
          <p:nvPr/>
        </p:nvSpPr>
        <p:spPr>
          <a:xfrm>
            <a:off x="6229986" y="5448685"/>
            <a:ext cx="1157677" cy="39231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https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FB4F4E8C-F13B-78C9-0CD9-4E218BB70D15}"/>
              </a:ext>
            </a:extLst>
          </p:cNvPr>
          <p:cNvSpPr/>
          <p:nvPr/>
        </p:nvSpPr>
        <p:spPr>
          <a:xfrm>
            <a:off x="8952207" y="3317755"/>
            <a:ext cx="1157677" cy="392311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</a:t>
            </a:r>
            <a:r>
              <a:rPr lang="en-BE" sz="1100" dirty="0"/>
              <a:t>ccess token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5F72FB-9893-94E8-AFBF-84807B42FE8C}"/>
              </a:ext>
            </a:extLst>
          </p:cNvPr>
          <p:cNvCxnSpPr>
            <a:stCxn id="5" idx="2"/>
            <a:endCxn id="4" idx="4"/>
          </p:cNvCxnSpPr>
          <p:nvPr/>
        </p:nvCxnSpPr>
        <p:spPr>
          <a:xfrm flipH="1">
            <a:off x="3015049" y="1852419"/>
            <a:ext cx="2088291" cy="2188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E1D0DB-BB8F-D13C-B504-9F472AB5F9B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974390" y="2840461"/>
            <a:ext cx="2128950" cy="1295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DC9C4D-B64A-2D9B-52A4-6AC59854662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974390" y="3710066"/>
            <a:ext cx="2128947" cy="51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3CA1D0-D1ED-197F-3C5B-262543C51FF1}"/>
              </a:ext>
            </a:extLst>
          </p:cNvPr>
          <p:cNvCxnSpPr>
            <a:cxnSpLocks/>
            <a:stCxn id="7" idx="2"/>
          </p:cNvCxnSpPr>
          <p:nvPr/>
        </p:nvCxnSpPr>
        <p:spPr>
          <a:xfrm flipH="1" flipV="1">
            <a:off x="2974390" y="4441756"/>
            <a:ext cx="2128947" cy="256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018A01-7B56-55F8-D2DD-772A87664222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2974390" y="4657999"/>
            <a:ext cx="2128946" cy="934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5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4726-A4D4-AE16-D9B6-4CB1BAB3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Protect the food chain</a:t>
            </a:r>
          </a:p>
        </p:txBody>
      </p:sp>
      <p:pic>
        <p:nvPicPr>
          <p:cNvPr id="4" name="Picture 3" descr="A picture containing grass, outdoor, orange, garden&#10;&#10;Description automatically generated">
            <a:extLst>
              <a:ext uri="{FF2B5EF4-FFF2-40B4-BE49-F238E27FC236}">
                <a16:creationId xmlns:a16="http://schemas.microsoft.com/office/drawing/2014/main" id="{0312867F-6400-A381-C3C4-13374D07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87830" y="0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600124-7FE9-F56D-8374-57A95D61AD69}"/>
              </a:ext>
            </a:extLst>
          </p:cNvPr>
          <p:cNvSpPr/>
          <p:nvPr/>
        </p:nvSpPr>
        <p:spPr>
          <a:xfrm>
            <a:off x="1309816" y="3429000"/>
            <a:ext cx="2817341" cy="1254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Yet Another Todo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EDF7D0-51CD-7033-0075-95B74C231567}"/>
              </a:ext>
            </a:extLst>
          </p:cNvPr>
          <p:cNvSpPr/>
          <p:nvPr/>
        </p:nvSpPr>
        <p:spPr>
          <a:xfrm>
            <a:off x="6264875" y="3104509"/>
            <a:ext cx="864973" cy="8309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900" dirty="0"/>
              <a:t>Power Gateway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802585-1167-3BD4-A983-7A9EAC2C3BD9}"/>
              </a:ext>
            </a:extLst>
          </p:cNvPr>
          <p:cNvSpPr/>
          <p:nvPr/>
        </p:nvSpPr>
        <p:spPr>
          <a:xfrm>
            <a:off x="6264875" y="3956352"/>
            <a:ext cx="864973" cy="830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900" dirty="0"/>
              <a:t>API</a:t>
            </a:r>
          </a:p>
          <a:p>
            <a:pPr algn="ctr"/>
            <a:r>
              <a:rPr lang="en-BE" sz="900" dirty="0"/>
              <a:t>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71CDA-3B1A-679C-3E8D-4A29E41A0750}"/>
              </a:ext>
            </a:extLst>
          </p:cNvPr>
          <p:cNvSpPr/>
          <p:nvPr/>
        </p:nvSpPr>
        <p:spPr>
          <a:xfrm>
            <a:off x="4749112" y="4492971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throttling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D0B81-6B81-7E00-669E-3D9C875BD997}"/>
              </a:ext>
            </a:extLst>
          </p:cNvPr>
          <p:cNvSpPr/>
          <p:nvPr/>
        </p:nvSpPr>
        <p:spPr>
          <a:xfrm>
            <a:off x="4749112" y="4804335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IP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915674-CE01-E02A-5B4D-753B305871AF}"/>
              </a:ext>
            </a:extLst>
          </p:cNvPr>
          <p:cNvSpPr/>
          <p:nvPr/>
        </p:nvSpPr>
        <p:spPr>
          <a:xfrm>
            <a:off x="4749111" y="5120977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F2877E-E500-81F0-1D8E-938523AC8DAF}"/>
              </a:ext>
            </a:extLst>
          </p:cNvPr>
          <p:cNvSpPr/>
          <p:nvPr/>
        </p:nvSpPr>
        <p:spPr>
          <a:xfrm>
            <a:off x="4749111" y="5432341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24E1A3-531D-0C83-80F0-1BE51C8F3971}"/>
              </a:ext>
            </a:extLst>
          </p:cNvPr>
          <p:cNvCxnSpPr>
            <a:stCxn id="7" idx="2"/>
          </p:cNvCxnSpPr>
          <p:nvPr/>
        </p:nvCxnSpPr>
        <p:spPr>
          <a:xfrm flipH="1">
            <a:off x="4127156" y="4371848"/>
            <a:ext cx="2137719" cy="16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CD5310-F1D5-5236-B638-7BCCA2EBBA9A}"/>
              </a:ext>
            </a:extLst>
          </p:cNvPr>
          <p:cNvCxnSpPr/>
          <p:nvPr/>
        </p:nvCxnSpPr>
        <p:spPr>
          <a:xfrm flipH="1">
            <a:off x="4127156" y="3511510"/>
            <a:ext cx="2137719" cy="16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BB486A-80A7-ECE9-B77F-15EFF7A3B99C}"/>
              </a:ext>
            </a:extLst>
          </p:cNvPr>
          <p:cNvSpPr txBox="1"/>
          <p:nvPr/>
        </p:nvSpPr>
        <p:spPr>
          <a:xfrm>
            <a:off x="6339016" y="2480566"/>
            <a:ext cx="175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/>
              <a:t>Private</a:t>
            </a:r>
            <a:endParaRPr lang="en-BE" sz="1100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02637AD-E801-0A5F-F93B-7CDDAC26D50C}"/>
              </a:ext>
            </a:extLst>
          </p:cNvPr>
          <p:cNvSpPr/>
          <p:nvPr/>
        </p:nvSpPr>
        <p:spPr>
          <a:xfrm>
            <a:off x="9391135" y="3520004"/>
            <a:ext cx="2335427" cy="1479849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Power Platform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6091E8-AD7D-BC70-FA04-ABDE53B7B58C}"/>
              </a:ext>
            </a:extLst>
          </p:cNvPr>
          <p:cNvCxnSpPr/>
          <p:nvPr/>
        </p:nvCxnSpPr>
        <p:spPr>
          <a:xfrm>
            <a:off x="7216346" y="2520778"/>
            <a:ext cx="0" cy="28945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7D6D97-01A9-E0B9-1B57-98819CDA20D9}"/>
              </a:ext>
            </a:extLst>
          </p:cNvPr>
          <p:cNvSpPr txBox="1"/>
          <p:nvPr/>
        </p:nvSpPr>
        <p:spPr>
          <a:xfrm>
            <a:off x="7302845" y="2469543"/>
            <a:ext cx="1754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100" dirty="0"/>
              <a:t>Public</a:t>
            </a:r>
            <a:endParaRPr lang="en-BE" sz="11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82D7CC-1E42-7A9A-DD05-E9D98A5A0311}"/>
              </a:ext>
            </a:extLst>
          </p:cNvPr>
          <p:cNvCxnSpPr>
            <a:cxnSpLocks/>
          </p:cNvCxnSpPr>
          <p:nvPr/>
        </p:nvCxnSpPr>
        <p:spPr>
          <a:xfrm flipH="1" flipV="1">
            <a:off x="7129847" y="3460449"/>
            <a:ext cx="2508423" cy="52175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2C967D-36D4-5B7E-AAC7-49DA114F0E42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7129848" y="4327163"/>
            <a:ext cx="2384854" cy="4468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91A152-9EB1-B8A0-CFA0-953342CDEADD}"/>
              </a:ext>
            </a:extLst>
          </p:cNvPr>
          <p:cNvSpPr/>
          <p:nvPr/>
        </p:nvSpPr>
        <p:spPr>
          <a:xfrm>
            <a:off x="4749111" y="5743705"/>
            <a:ext cx="1322173" cy="294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Docs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9E923EB7-9782-4463-32C8-6FEBA88D2A35}"/>
              </a:ext>
            </a:extLst>
          </p:cNvPr>
          <p:cNvSpPr/>
          <p:nvPr/>
        </p:nvSpPr>
        <p:spPr>
          <a:xfrm>
            <a:off x="6586150" y="3721324"/>
            <a:ext cx="222422" cy="42785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9" name="Graphic 28" descr="Man with solid fill">
            <a:extLst>
              <a:ext uri="{FF2B5EF4-FFF2-40B4-BE49-F238E27FC236}">
                <a16:creationId xmlns:a16="http://schemas.microsoft.com/office/drawing/2014/main" id="{25CD39FA-C951-E4E8-B281-1E63DAB28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1601" y="6223293"/>
            <a:ext cx="521731" cy="5217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1112DC8-7689-D9BE-B662-2F5E2D251976}"/>
              </a:ext>
            </a:extLst>
          </p:cNvPr>
          <p:cNvSpPr txBox="1"/>
          <p:nvPr/>
        </p:nvSpPr>
        <p:spPr>
          <a:xfrm>
            <a:off x="269788" y="6308209"/>
            <a:ext cx="227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IT Infrastructure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66A15C-2491-BB0A-3166-DE5F9A7FF926}"/>
              </a:ext>
            </a:extLst>
          </p:cNvPr>
          <p:cNvSpPr txBox="1"/>
          <p:nvPr/>
        </p:nvSpPr>
        <p:spPr>
          <a:xfrm>
            <a:off x="6586148" y="5770554"/>
            <a:ext cx="4683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100" dirty="0"/>
              <a:t>Expose only to where and who is supposed to use them!</a:t>
            </a:r>
          </a:p>
        </p:txBody>
      </p:sp>
    </p:spTree>
    <p:extLst>
      <p:ext uri="{BB962C8B-B14F-4D97-AF65-F5344CB8AC3E}">
        <p14:creationId xmlns:p14="http://schemas.microsoft.com/office/powerpoint/2010/main" val="14582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C5F6-5E23-4CA4-AA3B-D292F35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Make it available</a:t>
            </a:r>
          </a:p>
        </p:txBody>
      </p:sp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64B4AEF3-6CE6-DAAD-6095-4640A7E5A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1601" y="6223293"/>
            <a:ext cx="521731" cy="521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5977B5-E3FA-0C0E-F8CC-6BAED0DC1504}"/>
              </a:ext>
            </a:extLst>
          </p:cNvPr>
          <p:cNvSpPr txBox="1"/>
          <p:nvPr/>
        </p:nvSpPr>
        <p:spPr>
          <a:xfrm>
            <a:off x="269789" y="6308209"/>
            <a:ext cx="39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(Enterprise) Integration Team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21428C9-1027-B0D3-1C06-98307C8C0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80483" y="2890482"/>
            <a:ext cx="1412793" cy="1108966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93FA94B-4509-CEC4-7EAB-02FD9D249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18201" y="2461618"/>
            <a:ext cx="1415620" cy="4280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5CBD73-8C1A-53DF-9A0D-13C28C641344}"/>
              </a:ext>
            </a:extLst>
          </p:cNvPr>
          <p:cNvSpPr/>
          <p:nvPr/>
        </p:nvSpPr>
        <p:spPr>
          <a:xfrm>
            <a:off x="1035908" y="3370646"/>
            <a:ext cx="2164492" cy="842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Yet another todo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01F876B-8212-7475-A86F-F455FB5C1F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22857" r="69341" b="32998"/>
          <a:stretch/>
        </p:blipFill>
        <p:spPr>
          <a:xfrm>
            <a:off x="6858000" y="2040277"/>
            <a:ext cx="1210963" cy="980780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3DA263CF-0685-0A89-0058-E8E269B8DB6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13567" t="26487" r="65676" b="30270"/>
          <a:stretch/>
        </p:blipFill>
        <p:spPr>
          <a:xfrm>
            <a:off x="6898545" y="2699773"/>
            <a:ext cx="1210963" cy="151370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A7F0D1-594A-6005-1D78-930FC1765A1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10022" t="37286" r="66540" b="36525"/>
          <a:stretch/>
        </p:blipFill>
        <p:spPr>
          <a:xfrm>
            <a:off x="6849765" y="5066054"/>
            <a:ext cx="1116226" cy="1247241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5F581DF-49E6-11B7-05ED-2AF6B370800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2917" b="64583" l="10250" r="29500">
                        <a14:backgroundMark x1="11250" y1="64583" x2="13000" y2="63750"/>
                        <a14:backgroundMark x1="13000" y1="61250" x2="13250" y2="66667"/>
                        <a14:backgroundMark x1="13250" y1="62917" x2="13250" y2="62917"/>
                        <a14:backgroundMark x1="12250" y1="60417" x2="13250" y2="6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8054" t="29267" r="67946" b="33784"/>
          <a:stretch/>
        </p:blipFill>
        <p:spPr>
          <a:xfrm>
            <a:off x="6984209" y="270013"/>
            <a:ext cx="1039634" cy="960344"/>
          </a:xfrm>
          <a:prstGeom prst="rect">
            <a:avLst/>
          </a:prstGeom>
        </p:spPr>
      </p:pic>
      <p:sp>
        <p:nvSpPr>
          <p:cNvPr id="13" name="Up-down Arrow 12">
            <a:extLst>
              <a:ext uri="{FF2B5EF4-FFF2-40B4-BE49-F238E27FC236}">
                <a16:creationId xmlns:a16="http://schemas.microsoft.com/office/drawing/2014/main" id="{CE2B848D-D84C-734E-0F10-74BAB7E957E4}"/>
              </a:ext>
            </a:extLst>
          </p:cNvPr>
          <p:cNvSpPr/>
          <p:nvPr/>
        </p:nvSpPr>
        <p:spPr>
          <a:xfrm>
            <a:off x="7275426" y="1256144"/>
            <a:ext cx="286909" cy="814192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51CEE860-2ACC-A542-A99B-65035B51F41D}"/>
              </a:ext>
            </a:extLst>
          </p:cNvPr>
          <p:cNvSpPr/>
          <p:nvPr/>
        </p:nvSpPr>
        <p:spPr>
          <a:xfrm rot="21055964">
            <a:off x="4926552" y="3204261"/>
            <a:ext cx="1896764" cy="53134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sz="1100" dirty="0">
                <a:hlinkClick r:id="rId20"/>
              </a:rPr>
              <a:t>Custom Connectors</a:t>
            </a:r>
            <a:endParaRPr lang="en-BE" sz="1100" dirty="0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805A1F7E-32A0-981A-380A-6F020E8EDA07}"/>
              </a:ext>
            </a:extLst>
          </p:cNvPr>
          <p:cNvSpPr/>
          <p:nvPr/>
        </p:nvSpPr>
        <p:spPr>
          <a:xfrm rot="1418142">
            <a:off x="5150894" y="4922138"/>
            <a:ext cx="1896764" cy="531341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sz="1100" dirty="0">
                <a:hlinkClick r:id="rId21"/>
              </a:rPr>
              <a:t>Power Query Framework</a:t>
            </a:r>
            <a:endParaRPr lang="en-BE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3ECED-B837-69F5-C470-866AA7E4C5E0}"/>
              </a:ext>
            </a:extLst>
          </p:cNvPr>
          <p:cNvSpPr txBox="1"/>
          <p:nvPr/>
        </p:nvSpPr>
        <p:spPr>
          <a:xfrm>
            <a:off x="4513497" y="2090871"/>
            <a:ext cx="112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O</a:t>
            </a:r>
            <a:r>
              <a:rPr lang="en-BE" sz="800" dirty="0"/>
              <a:t>r basic auth, anonymous, api-key etc but not recommended!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25E49-EC12-C470-BE80-AAC421F63460}"/>
              </a:ext>
            </a:extLst>
          </p:cNvPr>
          <p:cNvSpPr txBox="1"/>
          <p:nvPr/>
        </p:nvSpPr>
        <p:spPr>
          <a:xfrm>
            <a:off x="8513806" y="2705816"/>
            <a:ext cx="25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+ logic apps on Azure!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39264-4E20-F4F0-72EE-844914015EC7}"/>
              </a:ext>
            </a:extLst>
          </p:cNvPr>
          <p:cNvSpPr txBox="1"/>
          <p:nvPr/>
        </p:nvSpPr>
        <p:spPr>
          <a:xfrm>
            <a:off x="706591" y="4380977"/>
            <a:ext cx="291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Create Webhook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Delete Webhook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Create Task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Complete Task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List Task API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9092A8-2279-3C92-6B16-FEFB87BFAC14}"/>
              </a:ext>
            </a:extLst>
          </p:cNvPr>
          <p:cNvSpPr txBox="1"/>
          <p:nvPr/>
        </p:nvSpPr>
        <p:spPr>
          <a:xfrm>
            <a:off x="5203871" y="5396243"/>
            <a:ext cx="614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List Task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23E6A-6261-ED35-53A4-C99425A6D9F7}"/>
              </a:ext>
            </a:extLst>
          </p:cNvPr>
          <p:cNvSpPr txBox="1"/>
          <p:nvPr/>
        </p:nvSpPr>
        <p:spPr>
          <a:xfrm>
            <a:off x="5714159" y="3868515"/>
            <a:ext cx="7136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Monitor Task (webhook)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Create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Complete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List Task</a:t>
            </a:r>
          </a:p>
        </p:txBody>
      </p:sp>
      <p:pic>
        <p:nvPicPr>
          <p:cNvPr id="24" name="Picture 23" descr="A picture containing fruit, marketplace, vegetable, store&#10;&#10;Description automatically generated">
            <a:extLst>
              <a:ext uri="{FF2B5EF4-FFF2-40B4-BE49-F238E27FC236}">
                <a16:creationId xmlns:a16="http://schemas.microsoft.com/office/drawing/2014/main" id="{21F3CBB2-5B27-589A-1F12-F94AAFFA79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779090" y="-85986"/>
            <a:ext cx="3527415" cy="237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80A937-EDF2-1872-CCAA-3C04625A9D61}"/>
              </a:ext>
            </a:extLst>
          </p:cNvPr>
          <p:cNvCxnSpPr>
            <a:cxnSpLocks/>
          </p:cNvCxnSpPr>
          <p:nvPr/>
        </p:nvCxnSpPr>
        <p:spPr>
          <a:xfrm>
            <a:off x="3228588" y="5765575"/>
            <a:ext cx="0" cy="192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3DCEDF-110D-8955-F317-7738D4CA7CF3}"/>
              </a:ext>
            </a:extLst>
          </p:cNvPr>
          <p:cNvCxnSpPr>
            <a:cxnSpLocks/>
          </p:cNvCxnSpPr>
          <p:nvPr/>
        </p:nvCxnSpPr>
        <p:spPr>
          <a:xfrm>
            <a:off x="3101546" y="4380977"/>
            <a:ext cx="0" cy="569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7FFD5F-E67D-ECE6-0DE9-F27A97DE678C}"/>
              </a:ext>
            </a:extLst>
          </p:cNvPr>
          <p:cNvCxnSpPr>
            <a:cxnSpLocks/>
          </p:cNvCxnSpPr>
          <p:nvPr/>
        </p:nvCxnSpPr>
        <p:spPr>
          <a:xfrm>
            <a:off x="3228588" y="5307117"/>
            <a:ext cx="8238" cy="35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4FD3260-A97E-B910-6CD2-79CBB9D178A0}"/>
              </a:ext>
            </a:extLst>
          </p:cNvPr>
          <p:cNvCxnSpPr>
            <a:cxnSpLocks/>
          </p:cNvCxnSpPr>
          <p:nvPr/>
        </p:nvCxnSpPr>
        <p:spPr>
          <a:xfrm flipV="1">
            <a:off x="3101546" y="4080743"/>
            <a:ext cx="2652843" cy="6024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5F82EFD-7F0F-1DAF-FEA6-8C568416395D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236826" y="4468680"/>
            <a:ext cx="2477333" cy="10458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F0A699FC-466B-2E15-EF05-C57D27817D44}"/>
              </a:ext>
            </a:extLst>
          </p:cNvPr>
          <p:cNvCxnSpPr>
            <a:cxnSpLocks/>
          </p:cNvCxnSpPr>
          <p:nvPr/>
        </p:nvCxnSpPr>
        <p:spPr>
          <a:xfrm flipV="1">
            <a:off x="3236826" y="4895933"/>
            <a:ext cx="2721562" cy="966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ECBFDC0-79B0-4D34-939C-1880780AEB0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243711" y="5580909"/>
            <a:ext cx="1960160" cy="347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827EE9C-AA4E-06F0-592C-A5CA1F79C2FC}"/>
              </a:ext>
            </a:extLst>
          </p:cNvPr>
          <p:cNvSpPr/>
          <p:nvPr/>
        </p:nvSpPr>
        <p:spPr>
          <a:xfrm>
            <a:off x="9069859" y="3444965"/>
            <a:ext cx="2281498" cy="63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200" dirty="0"/>
              <a:t>Share inside Power Platform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1C58727-717F-CA42-83EF-A40562B6FD84}"/>
              </a:ext>
            </a:extLst>
          </p:cNvPr>
          <p:cNvSpPr/>
          <p:nvPr/>
        </p:nvSpPr>
        <p:spPr>
          <a:xfrm>
            <a:off x="9069859" y="5403657"/>
            <a:ext cx="2281498" cy="6357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200" dirty="0"/>
              <a:t>Share as plugin (desktop or powerbi gateway)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3D1A78BB-7560-E4DE-EB2B-AD01A01323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62498" y="3247616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350C1E-D419-ADAD-5A85-83DEBE200AC3}"/>
              </a:ext>
            </a:extLst>
          </p:cNvPr>
          <p:cNvSpPr txBox="1"/>
          <p:nvPr/>
        </p:nvSpPr>
        <p:spPr>
          <a:xfrm>
            <a:off x="11314756" y="3989314"/>
            <a:ext cx="862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200" dirty="0"/>
              <a:t>consumers</a:t>
            </a:r>
          </a:p>
        </p:txBody>
      </p:sp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id="{8F626873-8EC4-D93B-E2B9-BA9C2084ED3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29394" y="5212948"/>
            <a:ext cx="91440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2A8B79-72E7-628B-DDD0-568312732A9D}"/>
              </a:ext>
            </a:extLst>
          </p:cNvPr>
          <p:cNvSpPr txBox="1"/>
          <p:nvPr/>
        </p:nvSpPr>
        <p:spPr>
          <a:xfrm>
            <a:off x="11281652" y="5954646"/>
            <a:ext cx="862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200" dirty="0"/>
              <a:t>consumers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72DABA-B6B3-AC13-EBD2-41E2BA3CB811}"/>
              </a:ext>
            </a:extLst>
          </p:cNvPr>
          <p:cNvSpPr txBox="1"/>
          <p:nvPr/>
        </p:nvSpPr>
        <p:spPr>
          <a:xfrm>
            <a:off x="8277614" y="6563587"/>
            <a:ext cx="5548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100" i="1" dirty="0"/>
              <a:t>With proper openapi docs, 80% is automatically generated!</a:t>
            </a:r>
          </a:p>
        </p:txBody>
      </p:sp>
    </p:spTree>
    <p:extLst>
      <p:ext uri="{BB962C8B-B14F-4D97-AF65-F5344CB8AC3E}">
        <p14:creationId xmlns:p14="http://schemas.microsoft.com/office/powerpoint/2010/main" val="351754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8EE2-CD74-3121-BFDC-73E80BE6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7432-533A-264E-6AB8-8DDDD07B8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4" name="Picture 3" descr="A child eating broccoli&#10;&#10;Description automatically generated with medium confidence">
            <a:extLst>
              <a:ext uri="{FF2B5EF4-FFF2-40B4-BE49-F238E27FC236}">
                <a16:creationId xmlns:a16="http://schemas.microsoft.com/office/drawing/2014/main" id="{9FE36951-E082-2B23-35DD-E046F12D3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87830" y="0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249B2D-A243-939F-95B2-C297F2C09EEF}"/>
              </a:ext>
            </a:extLst>
          </p:cNvPr>
          <p:cNvSpPr/>
          <p:nvPr/>
        </p:nvSpPr>
        <p:spPr>
          <a:xfrm>
            <a:off x="1035908" y="3579879"/>
            <a:ext cx="2164492" cy="842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Yet another 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5EE20-185A-8766-60DE-83B31698BBC8}"/>
              </a:ext>
            </a:extLst>
          </p:cNvPr>
          <p:cNvSpPr txBox="1"/>
          <p:nvPr/>
        </p:nvSpPr>
        <p:spPr>
          <a:xfrm>
            <a:off x="5119817" y="3401129"/>
            <a:ext cx="7136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Monitor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Create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Complete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i="1" dirty="0"/>
              <a:t>List Task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0346D017-35A8-D43D-C3FC-7EDAB6C2BDEE}"/>
              </a:ext>
            </a:extLst>
          </p:cNvPr>
          <p:cNvSpPr/>
          <p:nvPr/>
        </p:nvSpPr>
        <p:spPr>
          <a:xfrm>
            <a:off x="3490269" y="3672048"/>
            <a:ext cx="1339678" cy="6584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API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052CE328-8DEA-6639-B652-20F03D1E0712}"/>
              </a:ext>
            </a:extLst>
          </p:cNvPr>
          <p:cNvSpPr/>
          <p:nvPr/>
        </p:nvSpPr>
        <p:spPr>
          <a:xfrm>
            <a:off x="7348152" y="3672047"/>
            <a:ext cx="1339678" cy="658489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400" dirty="0"/>
              <a:t>Connector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0CA1DC30-2B0B-A6E4-6277-4EAA9E558C20}"/>
              </a:ext>
            </a:extLst>
          </p:cNvPr>
          <p:cNvSpPr/>
          <p:nvPr/>
        </p:nvSpPr>
        <p:spPr>
          <a:xfrm>
            <a:off x="9237449" y="2562236"/>
            <a:ext cx="2261286" cy="1439055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It would be great if…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F80DC-1ABA-5AD4-8FDE-DFABE37850A3}"/>
              </a:ext>
            </a:extLst>
          </p:cNvPr>
          <p:cNvSpPr txBox="1"/>
          <p:nvPr/>
        </p:nvSpPr>
        <p:spPr>
          <a:xfrm>
            <a:off x="8756822" y="4289801"/>
            <a:ext cx="2903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 could complete a task via chat</a:t>
            </a:r>
          </a:p>
          <a:p>
            <a:endParaRPr lang="en-BE" dirty="0"/>
          </a:p>
          <a:p>
            <a:r>
              <a:rPr lang="en-BE" dirty="0"/>
              <a:t>I could create a performance report of my tasks</a:t>
            </a:r>
          </a:p>
          <a:p>
            <a:endParaRPr lang="en-BE" dirty="0"/>
          </a:p>
          <a:p>
            <a:r>
              <a:rPr lang="en-BE" dirty="0"/>
              <a:t>I could have a mobile app to manage todo’s on the go</a:t>
            </a:r>
          </a:p>
        </p:txBody>
      </p:sp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C05826CE-8957-22B9-2AC3-2A8A8BED4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1601" y="6223293"/>
            <a:ext cx="521731" cy="521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91ACFC-1276-436B-16F4-4433AFC8FC5F}"/>
              </a:ext>
            </a:extLst>
          </p:cNvPr>
          <p:cNvSpPr txBox="1"/>
          <p:nvPr/>
        </p:nvSpPr>
        <p:spPr>
          <a:xfrm>
            <a:off x="269789" y="6308209"/>
            <a:ext cx="395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Business / Citizen Development Center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C264ED-57E7-8191-6A98-4A7884BB3BDB}"/>
              </a:ext>
            </a:extLst>
          </p:cNvPr>
          <p:cNvSpPr txBox="1"/>
          <p:nvPr/>
        </p:nvSpPr>
        <p:spPr>
          <a:xfrm>
            <a:off x="7542256" y="4373323"/>
            <a:ext cx="9514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Single-Sign 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20BCA-289B-7489-3CEF-09158632732A}"/>
              </a:ext>
            </a:extLst>
          </p:cNvPr>
          <p:cNvSpPr txBox="1"/>
          <p:nvPr/>
        </p:nvSpPr>
        <p:spPr>
          <a:xfrm>
            <a:off x="3750276" y="4370453"/>
            <a:ext cx="951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000" dirty="0"/>
              <a:t>Network Protection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BC01CCAA-457B-B274-B799-48C01EBD8D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22857" r="69341" b="32998"/>
          <a:stretch/>
        </p:blipFill>
        <p:spPr>
          <a:xfrm>
            <a:off x="5826146" y="2942308"/>
            <a:ext cx="566503" cy="458821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0245F154-DB2C-CB72-9F7C-DDDA8EA80E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3567" t="26487" r="65676" b="30270"/>
          <a:stretch/>
        </p:blipFill>
        <p:spPr>
          <a:xfrm>
            <a:off x="5135006" y="2749446"/>
            <a:ext cx="664347" cy="83043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A602DEA-80E3-F3AD-3AB2-B8D5716DF5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10022" t="37286" r="66540" b="36525"/>
          <a:stretch/>
        </p:blipFill>
        <p:spPr>
          <a:xfrm>
            <a:off x="6416552" y="2749446"/>
            <a:ext cx="781247" cy="8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9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6A22-7838-E5AC-FE88-C46AA0D7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But what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CE7C-8802-1574-F560-37842881C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…applications that are “death field” but irreplacable?</a:t>
            </a:r>
          </a:p>
          <a:p>
            <a:pPr lvl="1"/>
            <a:r>
              <a:rPr lang="en-BE" dirty="0"/>
              <a:t>Time to make it replacable :)</a:t>
            </a:r>
          </a:p>
          <a:p>
            <a:pPr lvl="1"/>
            <a:r>
              <a:rPr lang="en-BE" dirty="0"/>
              <a:t>McGyver solution: Consider robotics via PowerAutomate Desktop Flows (bonus demo!)</a:t>
            </a:r>
          </a:p>
          <a:p>
            <a:r>
              <a:rPr lang="en-BE" dirty="0"/>
              <a:t>Licensing</a:t>
            </a:r>
          </a:p>
          <a:p>
            <a:pPr lvl="1"/>
            <a:r>
              <a:rPr lang="en-BE" dirty="0"/>
              <a:t>All custom connectors are ”Premium” and require per-app or per-user licensing</a:t>
            </a:r>
          </a:p>
          <a:p>
            <a:r>
              <a:rPr lang="en-BE" dirty="0"/>
              <a:t>Certifying my connectors?</a:t>
            </a:r>
          </a:p>
          <a:p>
            <a:pPr lvl="1"/>
            <a:r>
              <a:rPr lang="en-BE" dirty="0"/>
              <a:t>If you are an ISV or integrator, go for it, but mind requirements!</a:t>
            </a:r>
          </a:p>
          <a:p>
            <a:pPr lvl="1"/>
            <a:r>
              <a:rPr lang="en-BE" dirty="0"/>
              <a:t>Don’t bother for internal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17851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20522-DA27-EFE0-2A88-9DB52D1A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6C73E-ABEB-89BE-B3DC-A500951E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Grow </a:t>
            </a:r>
            <a:r>
              <a:rPr lang="en-BE" dirty="0"/>
              <a:t>open applications – developers</a:t>
            </a:r>
          </a:p>
          <a:p>
            <a:r>
              <a:rPr lang="en-BE" dirty="0"/>
              <a:t>Protect the food chain – IT infrastructure</a:t>
            </a:r>
          </a:p>
          <a:p>
            <a:r>
              <a:rPr lang="en-GB" dirty="0"/>
              <a:t>M</a:t>
            </a:r>
            <a:r>
              <a:rPr lang="en-BE" dirty="0"/>
              <a:t>ake it available – integration team</a:t>
            </a:r>
          </a:p>
          <a:p>
            <a:r>
              <a:rPr lang="en-BE" dirty="0"/>
              <a:t>Consume – the business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r>
              <a:rPr lang="en-BE" dirty="0"/>
              <a:t>Think big, start small, go fast</a:t>
            </a:r>
          </a:p>
        </p:txBody>
      </p:sp>
      <p:pic>
        <p:nvPicPr>
          <p:cNvPr id="9" name="Picture 8" descr="Farmers working">
            <a:extLst>
              <a:ext uri="{FF2B5EF4-FFF2-40B4-BE49-F238E27FC236}">
                <a16:creationId xmlns:a16="http://schemas.microsoft.com/office/drawing/2014/main" id="{A2CE99B4-A9C7-BA06-B97E-68694D7E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8" y="-201091"/>
            <a:ext cx="3412009" cy="2274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child eating broccoli&#10;&#10;Description automatically generated with medium confidence">
            <a:extLst>
              <a:ext uri="{FF2B5EF4-FFF2-40B4-BE49-F238E27FC236}">
                <a16:creationId xmlns:a16="http://schemas.microsoft.com/office/drawing/2014/main" id="{4E36970B-C7B3-B743-8F41-ACFC94A1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75821" y="4520472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picture containing grass, outdoor, orange, garden&#10;&#10;Description automatically generated">
            <a:extLst>
              <a:ext uri="{FF2B5EF4-FFF2-40B4-BE49-F238E27FC236}">
                <a16:creationId xmlns:a16="http://schemas.microsoft.com/office/drawing/2014/main" id="{444D5BB1-1B22-0209-71D7-373A8AF7C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44647" y="1361559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A picture containing fruit, marketplace, vegetable, store&#10;&#10;Description automatically generated">
            <a:extLst>
              <a:ext uri="{FF2B5EF4-FFF2-40B4-BE49-F238E27FC236}">
                <a16:creationId xmlns:a16="http://schemas.microsoft.com/office/drawing/2014/main" id="{D4365FC5-9F5C-EC9E-1146-64E583650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19217" y="3070016"/>
            <a:ext cx="3527415" cy="237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414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4005-68C0-1802-D4C0-1FE371C5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Check it out for yourself!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3BCC-6F32-44CA-A04E-E18F95A8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JeanCloud365/Global-Power-Platform-Bootcamp-2023 (github.com)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11A66-DD0B-3076-4164-4C34848D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63" y="2295525"/>
            <a:ext cx="4016375" cy="40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1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38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14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74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08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125CF9-4136-AA60-0879-CEC0E99D0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r="7423"/>
          <a:stretch/>
        </p:blipFill>
        <p:spPr>
          <a:xfrm>
            <a:off x="471475" y="506720"/>
            <a:ext cx="2203458" cy="25876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E5DC93-B740-D894-AAE1-40887BFF0F15}"/>
              </a:ext>
            </a:extLst>
          </p:cNvPr>
          <p:cNvSpPr txBox="1"/>
          <p:nvPr/>
        </p:nvSpPr>
        <p:spPr>
          <a:xfrm>
            <a:off x="356456" y="3094334"/>
            <a:ext cx="23184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n-ea"/>
                <a:cs typeface="+mn-cs"/>
              </a:rPr>
              <a:t>Jan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400" b="1" i="1" dirty="0">
                <a:solidFill>
                  <a:schemeClr val="bg1"/>
                </a:solidFill>
                <a:latin typeface="Gill Sans"/>
              </a:rPr>
              <a:t>Van Meirvenne</a:t>
            </a: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96A8B-A813-ED66-41A7-4222FEE85318}"/>
              </a:ext>
            </a:extLst>
          </p:cNvPr>
          <p:cNvSpPr txBox="1"/>
          <p:nvPr/>
        </p:nvSpPr>
        <p:spPr>
          <a:xfrm>
            <a:off x="3280796" y="2482502"/>
            <a:ext cx="696496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”Jean Cloud”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Solution Architect @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Dexmach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2783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08922-23D1-8B29-4EA9-1A61904DBC5E}"/>
              </a:ext>
            </a:extLst>
          </p:cNvPr>
          <p:cNvSpPr txBox="1"/>
          <p:nvPr/>
        </p:nvSpPr>
        <p:spPr>
          <a:xfrm>
            <a:off x="2613519" y="2690336"/>
            <a:ext cx="6964961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Segoe UI"/>
                <a:cs typeface="Segoe UI"/>
              </a:rPr>
              <a:t>Enabling Citizen Developers using Custom Connectors</a:t>
            </a:r>
          </a:p>
          <a:p>
            <a:pPr algn="ctr">
              <a:defRPr/>
            </a:pPr>
            <a:r>
              <a:rPr lang="en-US" b="1" i="1" dirty="0">
                <a:solidFill>
                  <a:schemeClr val="bg1"/>
                </a:solidFill>
                <a:latin typeface="Segoe UI"/>
                <a:cs typeface="Segoe UI"/>
              </a:rPr>
              <a:t>Extending traditional development into the low-code movement</a:t>
            </a:r>
            <a:endParaRPr lang="en-US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1424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2E48D-E1ED-434D-5B8A-B01E96DC0B8E}"/>
              </a:ext>
            </a:extLst>
          </p:cNvPr>
          <p:cNvSpPr txBox="1"/>
          <p:nvPr/>
        </p:nvSpPr>
        <p:spPr>
          <a:xfrm>
            <a:off x="2613519" y="2967335"/>
            <a:ext cx="696496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Segoe UI"/>
                <a:cs typeface="Segoe UI"/>
              </a:rPr>
              <a:t>[Content Page]</a:t>
            </a:r>
            <a:endParaRPr 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0722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20522-DA27-EFE0-2A88-9DB52D1A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76C73E-ABEB-89BE-B3DC-A500951E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What &amp; Why Citizen Development</a:t>
            </a:r>
          </a:p>
          <a:p>
            <a:endParaRPr lang="en-BE" dirty="0"/>
          </a:p>
          <a:p>
            <a:r>
              <a:rPr lang="en-BE" dirty="0"/>
              <a:t>Grow open applications – developers</a:t>
            </a:r>
          </a:p>
          <a:p>
            <a:r>
              <a:rPr lang="en-BE" dirty="0"/>
              <a:t>Protect the food chain – IT infrastructure</a:t>
            </a:r>
          </a:p>
          <a:p>
            <a:r>
              <a:rPr lang="en-GB" dirty="0"/>
              <a:t>M</a:t>
            </a:r>
            <a:r>
              <a:rPr lang="en-BE" dirty="0"/>
              <a:t>ake it available – integration team</a:t>
            </a:r>
          </a:p>
          <a:p>
            <a:r>
              <a:rPr lang="en-BE" dirty="0"/>
              <a:t>Consume – the business</a:t>
            </a:r>
          </a:p>
          <a:p>
            <a:endParaRPr lang="en-BE" dirty="0"/>
          </a:p>
        </p:txBody>
      </p:sp>
      <p:pic>
        <p:nvPicPr>
          <p:cNvPr id="9" name="Picture 8" descr="Farmers working">
            <a:extLst>
              <a:ext uri="{FF2B5EF4-FFF2-40B4-BE49-F238E27FC236}">
                <a16:creationId xmlns:a16="http://schemas.microsoft.com/office/drawing/2014/main" id="{A2CE99B4-A9C7-BA06-B97E-68694D7E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628" y="-201091"/>
            <a:ext cx="3412009" cy="22746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child eating broccoli&#10;&#10;Description automatically generated with medium confidence">
            <a:extLst>
              <a:ext uri="{FF2B5EF4-FFF2-40B4-BE49-F238E27FC236}">
                <a16:creationId xmlns:a16="http://schemas.microsoft.com/office/drawing/2014/main" id="{4E36970B-C7B3-B743-8F41-ACFC94A1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75821" y="4520472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picture containing grass, outdoor, orange, garden&#10;&#10;Description automatically generated">
            <a:extLst>
              <a:ext uri="{FF2B5EF4-FFF2-40B4-BE49-F238E27FC236}">
                <a16:creationId xmlns:a16="http://schemas.microsoft.com/office/drawing/2014/main" id="{444D5BB1-1B22-0209-71D7-373A8AF7C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44647" y="1361559"/>
            <a:ext cx="3504170" cy="2336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A picture containing fruit, marketplace, vegetable, store&#10;&#10;Description automatically generated">
            <a:extLst>
              <a:ext uri="{FF2B5EF4-FFF2-40B4-BE49-F238E27FC236}">
                <a16:creationId xmlns:a16="http://schemas.microsoft.com/office/drawing/2014/main" id="{D4365FC5-9F5C-EC9E-1146-64E583650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19217" y="3070016"/>
            <a:ext cx="3527415" cy="237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88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8E85-3C5B-EF94-89DC-DC07C676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E9F337BF-2944-646E-4C21-8CED6B31D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097" y="1027906"/>
            <a:ext cx="4790302" cy="479030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CD032-D708-AA01-B1E7-613C754CDB3B}"/>
              </a:ext>
            </a:extLst>
          </p:cNvPr>
          <p:cNvSpPr txBox="1"/>
          <p:nvPr/>
        </p:nvSpPr>
        <p:spPr>
          <a:xfrm>
            <a:off x="5779759" y="2381024"/>
            <a:ext cx="6964961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This is not a prisoner</a:t>
            </a:r>
          </a:p>
          <a:p>
            <a:pPr>
              <a:defRPr/>
            </a:pPr>
            <a:endParaRPr lang="en-US" b="1" i="1" dirty="0">
              <a:latin typeface="Segoe UI"/>
              <a:cs typeface="Segoe UI"/>
            </a:endParaRPr>
          </a:p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This is a developer, a rare breed quickly becoming extinct</a:t>
            </a:r>
          </a:p>
          <a:p>
            <a:pPr>
              <a:defRPr/>
            </a:pPr>
            <a:r>
              <a:rPr lang="en-US" b="1" i="1" dirty="0">
                <a:latin typeface="Segoe UI"/>
                <a:cs typeface="Segoe UI"/>
              </a:rPr>
              <a:t>due to continuous workload increases in his habitat</a:t>
            </a:r>
          </a:p>
          <a:p>
            <a:pPr>
              <a:defRPr/>
            </a:pPr>
            <a:endParaRPr lang="en-US" b="1" i="1" dirty="0">
              <a:latin typeface="Segoe UI"/>
              <a:cs typeface="Segoe UI"/>
            </a:endParaRPr>
          </a:p>
          <a:p>
            <a:pPr>
              <a:defRPr/>
            </a:pPr>
            <a:r>
              <a:rPr lang="en-US" b="1" i="1" dirty="0">
                <a:latin typeface="Segoe UI"/>
                <a:cs typeface="Segoe UI"/>
              </a:rPr>
              <a:t>They can only be found in captivity</a:t>
            </a:r>
          </a:p>
          <a:p>
            <a:pPr>
              <a:defRPr/>
            </a:pPr>
            <a:r>
              <a:rPr lang="en-US" b="1" i="1" dirty="0">
                <a:latin typeface="Segoe UI"/>
                <a:cs typeface="Segoe UI"/>
              </a:rPr>
              <a:t>of their own time</a:t>
            </a:r>
          </a:p>
          <a:p>
            <a:pPr>
              <a:defRPr/>
            </a:pPr>
            <a:r>
              <a:rPr lang="en-US" b="1" i="1" dirty="0">
                <a:latin typeface="Segoe UI"/>
                <a:cs typeface="Segoe UI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427457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upply And Demand with solid fill">
            <a:extLst>
              <a:ext uri="{FF2B5EF4-FFF2-40B4-BE49-F238E27FC236}">
                <a16:creationId xmlns:a16="http://schemas.microsoft.com/office/drawing/2014/main" id="{55E30288-18F9-932B-7CF3-61CD75258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8857" y="1178605"/>
            <a:ext cx="3978275" cy="3978275"/>
          </a:xfr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66F30A7F-276D-A905-CE4D-00E49D6D4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7429" y="4504757"/>
            <a:ext cx="914400" cy="914400"/>
          </a:xfrm>
          <a:prstGeom prst="rect">
            <a:avLst/>
          </a:prstGeom>
        </p:spPr>
      </p:pic>
      <p:pic>
        <p:nvPicPr>
          <p:cNvPr id="11" name="Graphic 10" descr="Ui Ux with solid fill">
            <a:extLst>
              <a:ext uri="{FF2B5EF4-FFF2-40B4-BE49-F238E27FC236}">
                <a16:creationId xmlns:a16="http://schemas.microsoft.com/office/drawing/2014/main" id="{5DF1FD81-C06E-90A3-F761-073D10C49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5828" y="81506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BCF33C-79BC-E1D4-38BB-88A9B538798F}"/>
              </a:ext>
            </a:extLst>
          </p:cNvPr>
          <p:cNvSpPr txBox="1"/>
          <p:nvPr/>
        </p:nvSpPr>
        <p:spPr>
          <a:xfrm>
            <a:off x="923553" y="2516948"/>
            <a:ext cx="696496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2021:  1.4 million developers shortage (90.8% capacity)</a:t>
            </a:r>
          </a:p>
          <a:p>
            <a:pPr>
              <a:defRPr/>
            </a:pPr>
            <a:endParaRPr lang="en-US" b="1" i="1" dirty="0">
              <a:latin typeface="Segoe UI"/>
              <a:cs typeface="Segoe UI"/>
            </a:endParaRPr>
          </a:p>
          <a:p>
            <a:pPr>
              <a:defRPr/>
            </a:pPr>
            <a:endParaRPr lang="en-US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cs typeface="Segoe UI"/>
            </a:endParaRPr>
          </a:p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2025: 4.0 million developers shortage (84.9% capacity)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223C8-77AA-9366-2FD5-0756E7B958F1}"/>
              </a:ext>
            </a:extLst>
          </p:cNvPr>
          <p:cNvSpPr txBox="1"/>
          <p:nvPr/>
        </p:nvSpPr>
        <p:spPr>
          <a:xfrm>
            <a:off x="232229" y="6168571"/>
            <a:ext cx="1147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Source: International Data Company - </a:t>
            </a:r>
            <a:r>
              <a:rPr lang="en-GB" dirty="0">
                <a:hlinkClick r:id="rId9"/>
              </a:rPr>
              <a:t>Quantifying the Worldwide Shortage of Full-Time Developers (idc.com)</a:t>
            </a:r>
            <a:endParaRPr lang="en-B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46EE0F-94D8-5E93-3BA7-59F124775B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384" y="2064013"/>
            <a:ext cx="3978275" cy="2207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63A8F3-F1AC-7176-E8B6-EEA88E040FB7}"/>
              </a:ext>
            </a:extLst>
          </p:cNvPr>
          <p:cNvSpPr txBox="1"/>
          <p:nvPr/>
        </p:nvSpPr>
        <p:spPr>
          <a:xfrm>
            <a:off x="763896" y="4218828"/>
            <a:ext cx="696496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Potential solutions: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cs typeface="Segoe UI"/>
              </a:rPr>
              <a:t>Make it easy to learn to code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i="1" dirty="0">
                <a:solidFill>
                  <a:srgbClr val="7030A0"/>
                </a:solidFill>
                <a:latin typeface="Segoe UI"/>
                <a:cs typeface="Segoe UI"/>
              </a:rPr>
              <a:t>Make it easy to code (citizen development)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cs typeface="Segoe UI"/>
              </a:rPr>
              <a:t>Combine both for a</a:t>
            </a:r>
            <a:r>
              <a:rPr lang="en-US" b="1" i="1" u="none" strike="noStrike" kern="1200" cap="none" spc="0" normalizeH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cs typeface="Segoe UI"/>
              </a:rPr>
              <a:t> s</a:t>
            </a:r>
            <a:r>
              <a:rPr lang="en-US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cs typeface="Segoe UI"/>
              </a:rPr>
              <a:t>ustainable synergy</a:t>
            </a:r>
          </a:p>
        </p:txBody>
      </p:sp>
    </p:spTree>
    <p:extLst>
      <p:ext uri="{BB962C8B-B14F-4D97-AF65-F5344CB8AC3E}">
        <p14:creationId xmlns:p14="http://schemas.microsoft.com/office/powerpoint/2010/main" val="6294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266F-D629-BED4-E1BF-A6D14CF9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Power Platform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C0C78F-E926-F4FE-4AE8-BBEB1952F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153635"/>
              </p:ext>
            </p:extLst>
          </p:nvPr>
        </p:nvGraphicFramePr>
        <p:xfrm>
          <a:off x="838200" y="1825625"/>
          <a:ext cx="10515600" cy="260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313942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699286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863239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94384009"/>
                    </a:ext>
                  </a:extLst>
                </a:gridCol>
              </a:tblGrid>
              <a:tr h="670440">
                <a:tc>
                  <a:txBody>
                    <a:bodyPr/>
                    <a:lstStyle/>
                    <a:p>
                      <a:r>
                        <a:rPr lang="en-BE" dirty="0"/>
                        <a:t>Power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Power Automate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Power Virtual 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Power 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069378"/>
                  </a:ext>
                </a:extLst>
              </a:tr>
              <a:tr h="410889">
                <a:tc>
                  <a:txBody>
                    <a:bodyPr/>
                    <a:lstStyle/>
                    <a:p>
                      <a:r>
                        <a:rPr lang="en-BE" dirty="0"/>
                        <a:t>Scalable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Versatile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Embeddable Bots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Self-service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112566"/>
                  </a:ext>
                </a:extLst>
              </a:tr>
              <a:tr h="1519940"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660963"/>
                  </a:ext>
                </a:extLst>
              </a:tr>
            </a:tbl>
          </a:graphicData>
        </a:graphic>
      </p:graphicFrame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A54E6E85-6B35-C194-DE1D-B166B1339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567" t="26487" r="65676" b="30270"/>
          <a:stretch/>
        </p:blipFill>
        <p:spPr>
          <a:xfrm>
            <a:off x="1581664" y="2823518"/>
            <a:ext cx="1210963" cy="151370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C57553A-7754-4256-E9EC-8785B7BA0E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22857" r="69341" b="32998"/>
          <a:stretch/>
        </p:blipFill>
        <p:spPr>
          <a:xfrm>
            <a:off x="4102443" y="3089979"/>
            <a:ext cx="1210963" cy="9807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F9BF0CF-C72D-CDCE-4A89-4B388E3377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0022" t="37286" r="66540" b="36525"/>
          <a:stretch/>
        </p:blipFill>
        <p:spPr>
          <a:xfrm>
            <a:off x="9494110" y="3025948"/>
            <a:ext cx="1116226" cy="1247241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4DDB976C-B8E1-AE6D-63CD-84A00B8629C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2917" b="64583" l="10250" r="29500">
                        <a14:backgroundMark x1="11250" y1="64583" x2="13000" y2="63750"/>
                        <a14:backgroundMark x1="13000" y1="61250" x2="13250" y2="66667"/>
                        <a14:backgroundMark x1="13250" y1="62917" x2="13250" y2="62917"/>
                        <a14:backgroundMark x1="12250" y1="60417" x2="13250" y2="6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8054" t="29267" r="67946" b="33784"/>
          <a:stretch/>
        </p:blipFill>
        <p:spPr>
          <a:xfrm>
            <a:off x="6907624" y="3089979"/>
            <a:ext cx="1039634" cy="960344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0F7124-FF6E-E1D7-4C04-F9C7B0D0A2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13719" y="5025915"/>
            <a:ext cx="2710248" cy="2053218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2906B0-4B04-3281-577D-3FF55BC744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044910" y="5326428"/>
            <a:ext cx="2710248" cy="1531572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72C28A0F-BA69-9593-42C5-7DC756E029E0}"/>
              </a:ext>
            </a:extLst>
          </p:cNvPr>
          <p:cNvSpPr/>
          <p:nvPr/>
        </p:nvSpPr>
        <p:spPr>
          <a:xfrm>
            <a:off x="6561438" y="5366724"/>
            <a:ext cx="2162433" cy="1371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3rd party connectors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DA49116F-3F86-CD46-5F4C-6E69B6A3E997}"/>
              </a:ext>
            </a:extLst>
          </p:cNvPr>
          <p:cNvSpPr/>
          <p:nvPr/>
        </p:nvSpPr>
        <p:spPr>
          <a:xfrm>
            <a:off x="9320721" y="5293545"/>
            <a:ext cx="2162433" cy="13716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Your apps?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65CC4B-97CB-81B1-F0F5-45741C3B752A}"/>
              </a:ext>
            </a:extLst>
          </p:cNvPr>
          <p:cNvSpPr/>
          <p:nvPr/>
        </p:nvSpPr>
        <p:spPr>
          <a:xfrm>
            <a:off x="838200" y="4426894"/>
            <a:ext cx="5257800" cy="599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Power Platform Connector Framework</a:t>
            </a:r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6DCB37BF-15EE-2F9E-A0B2-B78C7F2F9E74}"/>
              </a:ext>
            </a:extLst>
          </p:cNvPr>
          <p:cNvSpPr/>
          <p:nvPr/>
        </p:nvSpPr>
        <p:spPr>
          <a:xfrm>
            <a:off x="5644760" y="3385751"/>
            <a:ext cx="929847" cy="337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100" dirty="0"/>
              <a:t>integrate</a:t>
            </a:r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20B21540-2D48-74AC-21B6-7439B9F23C04}"/>
              </a:ext>
            </a:extLst>
          </p:cNvPr>
          <p:cNvSpPr/>
          <p:nvPr/>
        </p:nvSpPr>
        <p:spPr>
          <a:xfrm>
            <a:off x="3011443" y="3384683"/>
            <a:ext cx="929847" cy="337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100" dirty="0"/>
              <a:t>integrate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26E717-D38C-29A3-10F9-C880F2B7FD13}"/>
              </a:ext>
            </a:extLst>
          </p:cNvPr>
          <p:cNvSpPr/>
          <p:nvPr/>
        </p:nvSpPr>
        <p:spPr>
          <a:xfrm>
            <a:off x="8723871" y="4422695"/>
            <a:ext cx="2628900" cy="599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Power Query Framework</a:t>
            </a:r>
          </a:p>
        </p:txBody>
      </p:sp>
      <p:sp>
        <p:nvSpPr>
          <p:cNvPr id="27" name="Up-down Arrow 26">
            <a:extLst>
              <a:ext uri="{FF2B5EF4-FFF2-40B4-BE49-F238E27FC236}">
                <a16:creationId xmlns:a16="http://schemas.microsoft.com/office/drawing/2014/main" id="{D0C7CFA5-57CC-65BA-89BD-611CAC4840BF}"/>
              </a:ext>
            </a:extLst>
          </p:cNvPr>
          <p:cNvSpPr/>
          <p:nvPr/>
        </p:nvSpPr>
        <p:spPr>
          <a:xfrm>
            <a:off x="3011443" y="5105295"/>
            <a:ext cx="312524" cy="506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4B6334BD-E642-0B91-88F8-237EBCDB55D5}"/>
              </a:ext>
            </a:extLst>
          </p:cNvPr>
          <p:cNvSpPr/>
          <p:nvPr/>
        </p:nvSpPr>
        <p:spPr>
          <a:xfrm>
            <a:off x="9147090" y="5112156"/>
            <a:ext cx="312524" cy="50662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12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AddictsBE Template.pptx" id="{B9A20FA2-DD7C-4B15-8A5D-6AF2CF865B2E}" vid="{3B06D309-0E15-455B-BE03-F5713C43EA2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AddictsBE Template.pptx" id="{B9A20FA2-DD7C-4B15-8A5D-6AF2CF865B2E}" vid="{3B06D309-0E15-455B-BE03-F5713C43EA2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B18A05761AFA4A913F8AEA6235660A" ma:contentTypeVersion="10" ma:contentTypeDescription="Create a new document." ma:contentTypeScope="" ma:versionID="fbbae50ee49b07feb72888245f224e6e">
  <xsd:schema xmlns:xsd="http://www.w3.org/2001/XMLSchema" xmlns:xs="http://www.w3.org/2001/XMLSchema" xmlns:p="http://schemas.microsoft.com/office/2006/metadata/properties" xmlns:ns2="05e7bf53-7e5b-44dd-b9b4-d32dca82c212" xmlns:ns3="308ef1fd-106f-4e0c-9605-1037d3f6b16e" targetNamespace="http://schemas.microsoft.com/office/2006/metadata/properties" ma:root="true" ma:fieldsID="39a14616582e6d5892e2a6beadcd4c04" ns2:_="" ns3:_="">
    <xsd:import namespace="05e7bf53-7e5b-44dd-b9b4-d32dca82c212"/>
    <xsd:import namespace="308ef1fd-106f-4e0c-9605-1037d3f6b1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e7bf53-7e5b-44dd-b9b4-d32dca82c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94e9bd35-536e-40ab-95b8-7bf1260b772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8ef1fd-106f-4e0c-9605-1037d3f6b16e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3cf22703-f5c3-42bb-a92c-6575eb067189}" ma:internalName="TaxCatchAll" ma:showField="CatchAllData" ma:web="308ef1fd-106f-4e0c-9605-1037d3f6b1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05e7bf53-7e5b-44dd-b9b4-d32dca82c212" xsi:nil="true"/>
    <lcf76f155ced4ddcb4097134ff3c332f xmlns="05e7bf53-7e5b-44dd-b9b4-d32dca82c212">
      <Terms xmlns="http://schemas.microsoft.com/office/infopath/2007/PartnerControls"/>
    </lcf76f155ced4ddcb4097134ff3c332f>
    <TaxCatchAll xmlns="308ef1fd-106f-4e0c-9605-1037d3f6b16e" xsi:nil="true"/>
  </documentManagement>
</p:properties>
</file>

<file path=customXml/itemProps1.xml><?xml version="1.0" encoding="utf-8"?>
<ds:datastoreItem xmlns:ds="http://schemas.openxmlformats.org/officeDocument/2006/customXml" ds:itemID="{8923EEF2-44FD-4BAA-8FA8-9FA796E1F0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e7bf53-7e5b-44dd-b9b4-d32dca82c212"/>
    <ds:schemaRef ds:uri="308ef1fd-106f-4e0c-9605-1037d3f6b1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F95225-8372-4092-9774-31255710BB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27CBAA-D8A6-4176-8BC4-93A7B820322F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47db2e19-f7c4-4d49-8ef1-c362379f5e6b"/>
    <ds:schemaRef ds:uri="05e7bf53-7e5b-44dd-b9b4-d32dca82c212"/>
    <ds:schemaRef ds:uri="308ef1fd-106f-4e0c-9605-1037d3f6b16e"/>
  </ds:schemaRefs>
</ds:datastoreItem>
</file>

<file path=docMetadata/LabelInfo.xml><?xml version="1.0" encoding="utf-8"?>
<clbl:labelList xmlns:clbl="http://schemas.microsoft.com/office/2020/mipLabelMetadata">
  <clbl:label id="{04fa0a35-9544-4d47-8e91-9cdba87aa661}" enabled="1" method="Standard" siteId="{99c75c69-9ef2-4c4e-b5e3-54b6cf95c97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PowerAddictsBE Template</Template>
  <TotalTime>1000</TotalTime>
  <Words>601</Words>
  <Application>Microsoft Macintosh PowerPoint</Application>
  <PresentationFormat>Widescreen</PresentationFormat>
  <Paragraphs>171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Gill Sans</vt:lpstr>
      <vt:lpstr>Segoe UI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The Power Platform</vt:lpstr>
      <vt:lpstr>Grow Open Applications</vt:lpstr>
      <vt:lpstr>Introducing: Yet Another Todo App</vt:lpstr>
      <vt:lpstr>Protect the food chain</vt:lpstr>
      <vt:lpstr>Make it available</vt:lpstr>
      <vt:lpstr>Consume</vt:lpstr>
      <vt:lpstr>But what about…</vt:lpstr>
      <vt:lpstr>Recap</vt:lpstr>
      <vt:lpstr>Check it out for yourself!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Clifton Lenne</dc:creator>
  <cp:lastModifiedBy>Jan Van Meirvenne</cp:lastModifiedBy>
  <cp:revision>172</cp:revision>
  <dcterms:created xsi:type="dcterms:W3CDTF">2022-01-02T05:32:02Z</dcterms:created>
  <dcterms:modified xsi:type="dcterms:W3CDTF">2023-02-24T23:43:24Z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0x0101003AB18A05761AFA4A913F8AEA6235660A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